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0000"/>
    <a:srgbClr val="950501"/>
    <a:srgbClr val="B9A1FD"/>
    <a:srgbClr val="FDBB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00" autoAdjust="0"/>
    <p:restoredTop sz="94600"/>
  </p:normalViewPr>
  <p:slideViewPr>
    <p:cSldViewPr>
      <p:cViewPr varScale="1">
        <p:scale>
          <a:sx n="87" d="100"/>
          <a:sy n="87" d="100"/>
        </p:scale>
        <p:origin x="-103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ax="28800" units="in"/>
          <inkml:channel name="Y" type="integer" max="21760" units="in"/>
          <inkml:channel name="F" type="integer" max="255" units="dev"/>
        </inkml:traceFormat>
        <inkml:channelProperties>
          <inkml:channelProperty channel="X" name="resolution" value="3490.90918" units="1/in"/>
          <inkml:channelProperty channel="Y" name="resolution" value="3516.4834" units="1/in"/>
          <inkml:channelProperty channel="F" name="resolution" value="INF" units="1/dev"/>
        </inkml:channelProperties>
      </inkml:inkSource>
      <inkml:timestamp xml:id="ts0" timeString="2005-11-01T01:07:28.601"/>
    </inkml:context>
    <inkml:brush xml:id="br0">
      <inkml:brushProperty name="width" value="0.05292" units="cm"/>
      <inkml:brushProperty name="height" value="0.05292" units="cm"/>
      <inkml:brushProperty name="fitToCurve" value="1"/>
      <inkml:brushProperty name="ignorePressure" value="1"/>
    </inkml:brush>
    <inkml:context xml:id="ctx1">
      <inkml:inkSource xml:id="inkSrc1">
        <inkml:traceFormat>
          <inkml:channel name="X" type="integer" max="1024" units="cm"/>
          <inkml:channel name="Y" type="integer" max="768" units="cm"/>
        </inkml:traceFormat>
        <inkml:channelProperties>
          <inkml:channelProperty channel="X" name="resolution" value="32" units="1/cm"/>
          <inkml:channelProperty channel="Y" name="resolution" value="32" units="1/cm"/>
        </inkml:channelProperties>
      </inkml:inkSource>
      <inkml:timestamp xml:id="ts1" timeString="2005-11-01T01:07:56.601"/>
    </inkml:context>
  </inkml:definitions>
  <inkml:trace contextRef="#ctx0" brushRef="#br0">1354 7 3,'2'2'5,"-4"-4"0,4 4 2,-4-4 1,4 5 0,-4-6 0,4 5 0,-4-4-1,2 4 0,0-4-2,0 4-1,0-2 0,0 0-2,0-2 2,0 2-1,0 0 0,0 0 0,0 0 0,0 0 0,0 0 0,2-1-1,-2 1-1,1 0 1,-1 0-1,0 0 1,1 1 0,-1-1 0,0 0 1,0-2-1,2 2 0,-2-2-1,0 2 1,0-1-2,1 1 0,-1-2 0,2 2-1,-2 2 1,0-2 0,1 0 0,-1 1 0,0-1 0,0 2 1,2-2-1,-1 0 0,2 1 1,3-1-1,1 3 0,1-3 0,5 3 0,0 1 0,4 0 0,1 0 0,3 2 1,-1 0-1,0 0 0,2-1 0,-1 4 1,1-4-1,-5 1 0,1 0 1,-3 0-1,1-4 0,-2 4 0,-1-2 0,-2 2 0,2 0 0,-1 1 0,2 0 0,2 3 0,1 0 0,1 1 0,1-1 1,1 2-1,2-2 0,6 1 0,-6-1 0,1 1 0,4-2 0,-10 1 0,6 0 0,-7 0 0,0 0 0,-8 2 0,6-2 0,-1 3 0,-4 0 0,8 1 0,-4 1 0,6 0 0,-2 1 0,3-2 0,-1 5 0,-1-4 0,1 5 0,-1-4 0,1 2 0,0-2 0,-2 1 0,1 0 0,1-1 0,1-2 0,2 3 0,1-3 0,1 2 0,2 0 0,2-1 1,0 1-1,0 1 0,-2-1 0,1-4 0,-5 3 0,1-1 0,-3-6 0,-3 7 0,-1-11 0,-1 6 0,-2 4 1,2-7-1,-2 9 0,1-2 0,-1 6 1,3-3-1,-2 7 1,2-5-1,7-4 0,-9 10 0,6-8 0,-7-2 0,1 1 0,6-2 0,-8 3 0,3-2 0,-12 2 0,10-2 0,-7 2 0,5-1 0,-1 3 0,-5-1 0,8 2 0,-5-3 0,7 3 0,-4 0 0,3-2 0,2 2 0,1 0 0,0 3 0,1-3 0,0 1 0,2 1 0,-1-1 0,2 0 0,2 2 0,0-2 0,0 1 0,2-1 0,-4 0 0,3-1 0,-1 2 0,0-4 0,0 2 0,0-1 0,1-1 0,-1 3 0,3-3 0,-2 3 1,4 0 0,-4 2-1,3 0 1,-4 1-1,3 2 1,-3-4-1,1 5 1,5-1-2,-5-2 2,1 2-1,2-2 0,-4 2 0,0-2 0,-2 1-1,-1 1 1,-5 1 0,2-3 0,0 2 0,-6-1 0,4 1 0,-2 1-1,1 0 2,-1 0-1,1-1 0,1 4 0,0-3 0,0 0 0,2-2 0,0 2 0,0-1 0,-1-2 0,1-1 0,0 0 0,1-6 0,-1 4 0,0-9 0,0 2 0,3 7 1,-1 2-1,-2-3 1,2 1-1,-1 3 0,1-4 1,-3 9-1,1-5 0,-3-7 0,2 1 0,-2 1 0,1 2-1,-4-1 1,2 0 0,-2 4 0,2 1 0,-1 0 0,1-1 0,-2 3 0,1-2 0,-2 0 0,0 1 0,-2-1 0,2-2 0,-3 1 0,2-1 0,0-1 0,-1 3 0,2-2 0,0 4 0,2-3 0,-2 3 1,0-1-1,1-1 0,6 0 0,-7 0 0,6-6 0,-7 2 0,4-10 0,-8 7 0,7-1 0,-8-6 1,-4 5-1,14-1 1,-14 4-1,13-5 1,-13 10 0,13-5-1,-11-2 0,8 7 1,-6-6-1,-4 1 0,6 2 1,-6 2-1,7-2 1,-6 2-1,8 1 1,-3-1 0,2 1 0,-1-2 1,3 2-1,-1 0 0,0 2 0,1 1 0,-3-2 0,0 2-1,-1 0 0,-2 2 1,0-5-1,1 0 0,-3-2 0,3-2 0,-2-3 1,0 0-1,1-3 0,0 2 1,0-4 0,-1 4-1,2 0 1,-3 1-1,3 0 0,-1 1 1,2-2 0,-1 4-1,0 1 2,2-5-1,-1 4 2,-1 0-2,1-5 0,0 1 0,-2 1 1,0-4-1,-1-6-1,-1 7 0,-1-8 0,2-2 1,-3 2-1,0 0 0,-1-1 0,1 0 0,-2 0 0,1 0 0,-1-1 1,2 1-1,-1-2 1,1 0-1,0-1 1,0 0 0,0 0 0,0-1 0,1 1 0,1-1 0,-1 2-1,1-2-1,0 4-3,-2-4-6,-2-1-15,0 6-5,-8-12-1,7 5 0,-5-8 0</inkml:trace>
  <inkml:trace contextRef="#ctx1" brushRef="#br0">40 1960,'-40'0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vl1pPr>
          </a:lstStyle>
          <a:p>
            <a:pPr>
              <a:defRPr/>
            </a:pPr>
            <a:r>
              <a:rPr lang="en-US"/>
              <a:t>‹#›</a:t>
            </a:r>
            <a:endParaRPr lang="en-US"/>
          </a:p>
        </p:txBody>
      </p:sp>
    </p:spTree>
    <p:extLst>
      <p:ext uri="{BB962C8B-B14F-4D97-AF65-F5344CB8AC3E}">
        <p14:creationId xmlns:p14="http://schemas.microsoft.com/office/powerpoint/2010/main" val="693793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vl1pPr>
          </a:lstStyle>
          <a:p>
            <a:pPr>
              <a:defRPr/>
            </a:pPr>
            <a:r>
              <a:rPr lang="en-US"/>
              <a:t>‹#›</a:t>
            </a:r>
            <a:endParaRPr lang="en-US"/>
          </a:p>
        </p:txBody>
      </p:sp>
    </p:spTree>
    <p:extLst>
      <p:ext uri="{BB962C8B-B14F-4D97-AF65-F5344CB8AC3E}">
        <p14:creationId xmlns:p14="http://schemas.microsoft.com/office/powerpoint/2010/main" val="1181187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vl1pPr>
          </a:lstStyle>
          <a:p>
            <a:pPr>
              <a:defRPr/>
            </a:pPr>
            <a:r>
              <a:rPr lang="en-US"/>
              <a:t>‹#›</a:t>
            </a:r>
            <a:endParaRPr lang="en-US"/>
          </a:p>
        </p:txBody>
      </p:sp>
    </p:spTree>
    <p:extLst>
      <p:ext uri="{BB962C8B-B14F-4D97-AF65-F5344CB8AC3E}">
        <p14:creationId xmlns:p14="http://schemas.microsoft.com/office/powerpoint/2010/main" val="3834740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vl1pPr>
          </a:lstStyle>
          <a:p>
            <a:pPr>
              <a:defRPr/>
            </a:pPr>
            <a:r>
              <a:rPr lang="en-US"/>
              <a:t>‹#›</a:t>
            </a:r>
            <a:endParaRPr lang="en-US"/>
          </a:p>
        </p:txBody>
      </p:sp>
    </p:spTree>
    <p:extLst>
      <p:ext uri="{BB962C8B-B14F-4D97-AF65-F5344CB8AC3E}">
        <p14:creationId xmlns:p14="http://schemas.microsoft.com/office/powerpoint/2010/main" val="2453509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vl1pPr>
          </a:lstStyle>
          <a:p>
            <a:pPr>
              <a:defRPr/>
            </a:pPr>
            <a:r>
              <a:rPr lang="en-US"/>
              <a:t>‹#›</a:t>
            </a:r>
            <a:endParaRPr lang="en-US"/>
          </a:p>
        </p:txBody>
      </p:sp>
    </p:spTree>
    <p:extLst>
      <p:ext uri="{BB962C8B-B14F-4D97-AF65-F5344CB8AC3E}">
        <p14:creationId xmlns:p14="http://schemas.microsoft.com/office/powerpoint/2010/main" val="1965021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smtClean="0"/>
            </a:lvl1pPr>
          </a:lstStyle>
          <a:p>
            <a:pPr>
              <a:defRPr/>
            </a:pPr>
            <a:r>
              <a:rPr lang="en-US"/>
              <a:t>‹#›</a:t>
            </a:r>
            <a:endParaRPr lang="en-US"/>
          </a:p>
        </p:txBody>
      </p:sp>
    </p:spTree>
    <p:extLst>
      <p:ext uri="{BB962C8B-B14F-4D97-AF65-F5344CB8AC3E}">
        <p14:creationId xmlns:p14="http://schemas.microsoft.com/office/powerpoint/2010/main" val="3919670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smtClean="0"/>
            </a:lvl1pPr>
          </a:lstStyle>
          <a:p>
            <a:pPr>
              <a:defRPr/>
            </a:pPr>
            <a:r>
              <a:rPr lang="en-US"/>
              <a:t>‹#›</a:t>
            </a:r>
            <a:endParaRPr lang="en-US"/>
          </a:p>
        </p:txBody>
      </p:sp>
    </p:spTree>
    <p:extLst>
      <p:ext uri="{BB962C8B-B14F-4D97-AF65-F5344CB8AC3E}">
        <p14:creationId xmlns:p14="http://schemas.microsoft.com/office/powerpoint/2010/main" val="1861393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mtClean="0"/>
            </a:lvl1pPr>
          </a:lstStyle>
          <a:p>
            <a:pPr>
              <a:defRPr/>
            </a:pPr>
            <a:r>
              <a:rPr lang="en-US"/>
              <a:t>‹#›</a:t>
            </a:r>
            <a:endParaRPr lang="en-US"/>
          </a:p>
        </p:txBody>
      </p:sp>
    </p:spTree>
    <p:extLst>
      <p:ext uri="{BB962C8B-B14F-4D97-AF65-F5344CB8AC3E}">
        <p14:creationId xmlns:p14="http://schemas.microsoft.com/office/powerpoint/2010/main" val="1810068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smtClean="0"/>
            </a:lvl1pPr>
          </a:lstStyle>
          <a:p>
            <a:pPr>
              <a:defRPr/>
            </a:pPr>
            <a:r>
              <a:rPr lang="en-US"/>
              <a:t>‹#›</a:t>
            </a:r>
            <a:endParaRPr lang="en-US"/>
          </a:p>
        </p:txBody>
      </p:sp>
    </p:spTree>
    <p:extLst>
      <p:ext uri="{BB962C8B-B14F-4D97-AF65-F5344CB8AC3E}">
        <p14:creationId xmlns:p14="http://schemas.microsoft.com/office/powerpoint/2010/main" val="1131617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smtClean="0"/>
            </a:lvl1pPr>
          </a:lstStyle>
          <a:p>
            <a:pPr>
              <a:defRPr/>
            </a:pPr>
            <a:r>
              <a:rPr lang="en-US"/>
              <a:t>‹#›</a:t>
            </a:r>
            <a:endParaRPr lang="en-US"/>
          </a:p>
        </p:txBody>
      </p:sp>
    </p:spTree>
    <p:extLst>
      <p:ext uri="{BB962C8B-B14F-4D97-AF65-F5344CB8AC3E}">
        <p14:creationId xmlns:p14="http://schemas.microsoft.com/office/powerpoint/2010/main" val="2656867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smtClean="0"/>
            </a:lvl1pPr>
          </a:lstStyle>
          <a:p>
            <a:pPr>
              <a:defRPr/>
            </a:pPr>
            <a:r>
              <a:rPr lang="en-US"/>
              <a:t>‹#›</a:t>
            </a:r>
            <a:endParaRPr lang="en-US"/>
          </a:p>
        </p:txBody>
      </p:sp>
    </p:spTree>
    <p:extLst>
      <p:ext uri="{BB962C8B-B14F-4D97-AF65-F5344CB8AC3E}">
        <p14:creationId xmlns:p14="http://schemas.microsoft.com/office/powerpoint/2010/main" val="2815277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base">
              <a:spcBef>
                <a:spcPct val="0"/>
              </a:spcBef>
              <a:spcAft>
                <a:spcPct val="0"/>
              </a:spcAft>
              <a:defRPr sz="1400">
                <a:latin typeface="+mn-lt"/>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base">
              <a:spcBef>
                <a:spcPct val="0"/>
              </a:spcBef>
              <a:spcAft>
                <a:spcPct val="0"/>
              </a:spcAft>
              <a:defRPr sz="1400">
                <a:latin typeface="+mn-lt"/>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base">
              <a:spcBef>
                <a:spcPct val="0"/>
              </a:spcBef>
              <a:spcAft>
                <a:spcPct val="0"/>
              </a:spcAft>
              <a:defRPr sz="1400">
                <a:latin typeface="+mn-lt"/>
              </a:defRPr>
            </a:lvl1pPr>
          </a:lstStyle>
          <a:p>
            <a:pPr>
              <a:defRPr/>
            </a:pPr>
            <a:r>
              <a:rPr lang="en-US"/>
              <a:t>‹#›</a:t>
            </a:r>
          </a:p>
        </p:txBody>
      </p:sp>
    </p:spTree>
    <p:extLst>
      <p:ext uri="{BB962C8B-B14F-4D97-AF65-F5344CB8AC3E}">
        <p14:creationId xmlns:p14="http://schemas.microsoft.com/office/powerpoint/2010/main" val="2953158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0" fontAlgn="base" hangingPunct="0">
        <a:spcBef>
          <a:spcPct val="0"/>
        </a:spcBef>
        <a:spcAft>
          <a:spcPct val="0"/>
        </a:spcAft>
        <a:defRPr sz="4400">
          <a:solidFill>
            <a:schemeClr val="tx2"/>
          </a:solidFill>
          <a:latin typeface="Arial" charset="0"/>
        </a:defRPr>
      </a:lvl6pPr>
      <a:lvl7pPr marL="914400" algn="ctr" rtl="0" eaLnBrk="0" fontAlgn="base" hangingPunct="0">
        <a:spcBef>
          <a:spcPct val="0"/>
        </a:spcBef>
        <a:spcAft>
          <a:spcPct val="0"/>
        </a:spcAft>
        <a:defRPr sz="4400">
          <a:solidFill>
            <a:schemeClr val="tx2"/>
          </a:solidFill>
          <a:latin typeface="Arial" charset="0"/>
        </a:defRPr>
      </a:lvl7pPr>
      <a:lvl8pPr marL="1371600" algn="ctr" rtl="0" eaLnBrk="0" fontAlgn="base" hangingPunct="0">
        <a:spcBef>
          <a:spcPct val="0"/>
        </a:spcBef>
        <a:spcAft>
          <a:spcPct val="0"/>
        </a:spcAft>
        <a:defRPr sz="4400">
          <a:solidFill>
            <a:schemeClr val="tx2"/>
          </a:solidFill>
          <a:latin typeface="Arial" charset="0"/>
        </a:defRPr>
      </a:lvl8pPr>
      <a:lvl9pPr marL="1828800" algn="ctr" rtl="0" eaLnBrk="0" fontAlgn="base" hangingPunct="0">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customXml" Target="../ink/ink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685800" y="2130425"/>
            <a:ext cx="7772400" cy="1470025"/>
          </a:xfrm>
        </p:spPr>
        <p:txBody>
          <a:bodyPr/>
          <a:lstStyle/>
          <a:p>
            <a:pPr eaLnBrk="1" hangingPunct="1"/>
            <a:r>
              <a:rPr lang="en-US"/>
              <a:t>Production Possibility Frontiers/Curves	</a:t>
            </a:r>
          </a:p>
        </p:txBody>
      </p:sp>
      <p:sp>
        <p:nvSpPr>
          <p:cNvPr id="3075" name="Rectangle 3"/>
          <p:cNvSpPr>
            <a:spLocks noGrp="1" noChangeArrowheads="1"/>
          </p:cNvSpPr>
          <p:nvPr>
            <p:ph type="subTitle" idx="4294967295"/>
          </p:nvPr>
        </p:nvSpPr>
        <p:spPr>
          <a:xfrm>
            <a:off x="1371600" y="3886200"/>
            <a:ext cx="6400800" cy="1752600"/>
          </a:xfrm>
        </p:spPr>
        <p:txBody>
          <a:bodyPr/>
          <a:lstStyle/>
          <a:p>
            <a:pPr marL="0" indent="0" algn="ctr" eaLnBrk="1" hangingPunct="1">
              <a:buFontTx/>
              <a:buNone/>
            </a:pPr>
            <a:endParaRPr lang="en-US"/>
          </a:p>
        </p:txBody>
      </p:sp>
    </p:spTree>
    <p:extLst>
      <p:ext uri="{BB962C8B-B14F-4D97-AF65-F5344CB8AC3E}">
        <p14:creationId xmlns:p14="http://schemas.microsoft.com/office/powerpoint/2010/main" val="15475395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p:txBody>
          <a:bodyPr/>
          <a:lstStyle/>
          <a:p>
            <a:pPr eaLnBrk="1" hangingPunct="1"/>
            <a:r>
              <a:rPr lang="en-US"/>
              <a:t>Why do we care? So what?</a:t>
            </a:r>
          </a:p>
        </p:txBody>
      </p:sp>
      <p:sp>
        <p:nvSpPr>
          <p:cNvPr id="12291" name="Rectangle 3"/>
          <p:cNvSpPr>
            <a:spLocks noGrp="1" noChangeArrowheads="1"/>
          </p:cNvSpPr>
          <p:nvPr>
            <p:ph type="body" idx="4294967295"/>
          </p:nvPr>
        </p:nvSpPr>
        <p:spPr/>
        <p:txBody>
          <a:bodyPr/>
          <a:lstStyle/>
          <a:p>
            <a:pPr eaLnBrk="1" hangingPunct="1"/>
            <a:r>
              <a:rPr lang="en-US" sz="2800"/>
              <a:t>Economic Goals</a:t>
            </a:r>
          </a:p>
          <a:p>
            <a:pPr lvl="1" eaLnBrk="1" hangingPunct="1"/>
            <a:r>
              <a:rPr lang="en-US" sz="2400"/>
              <a:t>As long as both goods that a society makes are desirable then more is better</a:t>
            </a:r>
          </a:p>
          <a:p>
            <a:pPr lvl="1" eaLnBrk="1" hangingPunct="1"/>
            <a:r>
              <a:rPr lang="en-US" sz="2400"/>
              <a:t>A bigger pie is better than a smaller pie.  Economic Strength is sometimes measured by the size of the Pie – e.g. China is a world economic power because of its economic size despite the fact the slices are small slivers</a:t>
            </a:r>
          </a:p>
          <a:p>
            <a:pPr lvl="1" eaLnBrk="1" hangingPunct="1"/>
            <a:r>
              <a:rPr lang="en-US" sz="2400"/>
              <a:t>But a bigger slice is better than a smaller slice</a:t>
            </a:r>
          </a:p>
          <a:p>
            <a:pPr lvl="2" eaLnBrk="1" hangingPunct="1"/>
            <a:r>
              <a:rPr lang="en-US" sz="2000"/>
              <a:t>Best case scenario, the Pie gets bigger at a faster pace than any of the inputs</a:t>
            </a:r>
          </a:p>
        </p:txBody>
      </p:sp>
    </p:spTree>
    <p:extLst>
      <p:ext uri="{BB962C8B-B14F-4D97-AF65-F5344CB8AC3E}">
        <p14:creationId xmlns:p14="http://schemas.microsoft.com/office/powerpoint/2010/main" val="31369053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p:txBody>
          <a:bodyPr/>
          <a:lstStyle/>
          <a:p>
            <a:pPr eaLnBrk="1" hangingPunct="1"/>
            <a:r>
              <a:rPr lang="en-US"/>
              <a:t>THE MULTIPLIER</a:t>
            </a:r>
          </a:p>
        </p:txBody>
      </p:sp>
      <p:sp>
        <p:nvSpPr>
          <p:cNvPr id="13315" name="Rectangle 3"/>
          <p:cNvSpPr>
            <a:spLocks noGrp="1" noChangeArrowheads="1"/>
          </p:cNvSpPr>
          <p:nvPr>
            <p:ph type="body" idx="4294967295"/>
          </p:nvPr>
        </p:nvSpPr>
        <p:spPr>
          <a:xfrm>
            <a:off x="381000" y="1295400"/>
            <a:ext cx="8305800" cy="4800600"/>
          </a:xfrm>
        </p:spPr>
        <p:txBody>
          <a:bodyPr/>
          <a:lstStyle/>
          <a:p>
            <a:pPr eaLnBrk="1" hangingPunct="1"/>
            <a:r>
              <a:rPr lang="en-US"/>
              <a:t>A BETTER MOUSETRAP!!!</a:t>
            </a:r>
          </a:p>
          <a:p>
            <a:pPr lvl="1" eaLnBrk="1" hangingPunct="1"/>
            <a:r>
              <a:rPr lang="en-US"/>
              <a:t>Entrepreneurial Ability-</a:t>
            </a:r>
          </a:p>
          <a:p>
            <a:pPr lvl="2" eaLnBrk="1" hangingPunct="1"/>
            <a:r>
              <a:rPr lang="en-US"/>
              <a:t>Changes in Technology and/or Practices can shift the Production Curve out to the right without any increase in the factors of production</a:t>
            </a:r>
          </a:p>
          <a:p>
            <a:pPr lvl="2" eaLnBrk="1" hangingPunct="1"/>
            <a:r>
              <a:rPr lang="en-US"/>
              <a:t>Examples- </a:t>
            </a:r>
          </a:p>
          <a:p>
            <a:pPr lvl="3" eaLnBrk="1" hangingPunct="1"/>
            <a:r>
              <a:rPr lang="en-US"/>
              <a:t>Agricultural Revolution- Better Crop Yields with mutated seeds</a:t>
            </a:r>
          </a:p>
          <a:p>
            <a:pPr lvl="3" eaLnBrk="1" hangingPunct="1"/>
            <a:r>
              <a:rPr lang="en-US"/>
              <a:t>CAD/CAM allows faster production of architectural projects</a:t>
            </a:r>
          </a:p>
          <a:p>
            <a:pPr lvl="3" eaLnBrk="1" hangingPunct="1"/>
            <a:r>
              <a:rPr lang="en-US"/>
              <a:t>Assembly Line – Specialization allowed Henry Ford to build better cars at a lower cost</a:t>
            </a:r>
          </a:p>
          <a:p>
            <a:pPr lvl="2" eaLnBrk="1" hangingPunct="1"/>
            <a:endParaRPr lang="en-US"/>
          </a:p>
        </p:txBody>
      </p:sp>
    </p:spTree>
    <p:extLst>
      <p:ext uri="{BB962C8B-B14F-4D97-AF65-F5344CB8AC3E}">
        <p14:creationId xmlns:p14="http://schemas.microsoft.com/office/powerpoint/2010/main" val="2086092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p:txBody>
          <a:bodyPr/>
          <a:lstStyle/>
          <a:p>
            <a:pPr eaLnBrk="1" hangingPunct="1"/>
            <a:r>
              <a:rPr lang="en-US" sz="4000"/>
              <a:t>Opportunity Cost and Specialization and Henry Ford</a:t>
            </a:r>
          </a:p>
        </p:txBody>
      </p:sp>
      <p:sp>
        <p:nvSpPr>
          <p:cNvPr id="14339" name="Rectangle 3"/>
          <p:cNvSpPr>
            <a:spLocks noGrp="1" noChangeArrowheads="1"/>
          </p:cNvSpPr>
          <p:nvPr>
            <p:ph type="body" idx="4294967295"/>
          </p:nvPr>
        </p:nvSpPr>
        <p:spPr/>
        <p:txBody>
          <a:bodyPr/>
          <a:lstStyle/>
          <a:p>
            <a:pPr eaLnBrk="1" hangingPunct="1"/>
            <a:r>
              <a:rPr lang="en-US"/>
              <a:t>The Production Possibility Curve measures the Trade Off in Choosing making one good versus making another</a:t>
            </a:r>
          </a:p>
          <a:p>
            <a:pPr eaLnBrk="1" hangingPunct="1"/>
            <a:r>
              <a:rPr lang="en-US"/>
              <a:t>The Assembly Line – Each person becomes proficient at one particular task.  By specializing at that one task the company can make goods at a lower per unit cost.</a:t>
            </a:r>
          </a:p>
        </p:txBody>
      </p:sp>
    </p:spTree>
    <p:extLst>
      <p:ext uri="{BB962C8B-B14F-4D97-AF65-F5344CB8AC3E}">
        <p14:creationId xmlns:p14="http://schemas.microsoft.com/office/powerpoint/2010/main" val="589038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p:txBody>
          <a:bodyPr/>
          <a:lstStyle/>
          <a:p>
            <a:pPr eaLnBrk="1" hangingPunct="1"/>
            <a:r>
              <a:rPr lang="en-US"/>
              <a:t>Pushing the Envelope</a:t>
            </a:r>
          </a:p>
        </p:txBody>
      </p:sp>
      <p:sp>
        <p:nvSpPr>
          <p:cNvPr id="15363" name="Rectangle 3"/>
          <p:cNvSpPr>
            <a:spLocks noGrp="1" noChangeArrowheads="1"/>
          </p:cNvSpPr>
          <p:nvPr>
            <p:ph type="body" idx="4294967295"/>
          </p:nvPr>
        </p:nvSpPr>
        <p:spPr/>
        <p:txBody>
          <a:bodyPr/>
          <a:lstStyle/>
          <a:p>
            <a:pPr eaLnBrk="1" hangingPunct="1"/>
            <a:r>
              <a:rPr lang="en-US"/>
              <a:t>The faster the PPC pushes out the faster growth takes place</a:t>
            </a:r>
          </a:p>
          <a:p>
            <a:pPr eaLnBrk="1" hangingPunct="1"/>
            <a:r>
              <a:rPr lang="en-US"/>
              <a:t>All countries seek to increase their PPC</a:t>
            </a:r>
          </a:p>
          <a:p>
            <a:pPr eaLnBrk="1" hangingPunct="1"/>
            <a:r>
              <a:rPr lang="en-US"/>
              <a:t>The measurement of a country’s Production in a given year is called GDP</a:t>
            </a:r>
          </a:p>
          <a:p>
            <a:pPr eaLnBrk="1" hangingPunct="1"/>
            <a:r>
              <a:rPr lang="en-US"/>
              <a:t>GDP stands for Gross Domestic Production</a:t>
            </a:r>
          </a:p>
        </p:txBody>
      </p:sp>
    </p:spTree>
    <p:extLst>
      <p:ext uri="{BB962C8B-B14F-4D97-AF65-F5344CB8AC3E}">
        <p14:creationId xmlns:p14="http://schemas.microsoft.com/office/powerpoint/2010/main" val="16958691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457200" y="228600"/>
            <a:ext cx="8229600" cy="762000"/>
          </a:xfrm>
        </p:spPr>
        <p:txBody>
          <a:bodyPr/>
          <a:lstStyle/>
          <a:p>
            <a:pPr eaLnBrk="1" hangingPunct="1"/>
            <a:r>
              <a:rPr lang="en-US"/>
              <a:t>GDP (</a:t>
            </a:r>
            <a:r>
              <a:rPr lang="en-US" sz="2800"/>
              <a:t>to be studied later</a:t>
            </a:r>
            <a:r>
              <a:rPr lang="en-US"/>
              <a:t>) </a:t>
            </a:r>
          </a:p>
        </p:txBody>
      </p:sp>
      <p:sp>
        <p:nvSpPr>
          <p:cNvPr id="16387" name="Rectangle 3"/>
          <p:cNvSpPr>
            <a:spLocks noGrp="1" noChangeArrowheads="1"/>
          </p:cNvSpPr>
          <p:nvPr>
            <p:ph type="body" idx="4294967295"/>
          </p:nvPr>
        </p:nvSpPr>
        <p:spPr>
          <a:xfrm>
            <a:off x="381000" y="1066800"/>
            <a:ext cx="8229600" cy="4525963"/>
          </a:xfrm>
        </p:spPr>
        <p:txBody>
          <a:bodyPr/>
          <a:lstStyle/>
          <a:p>
            <a:pPr eaLnBrk="1" hangingPunct="1"/>
            <a:r>
              <a:rPr lang="en-US" sz="2800"/>
              <a:t>GDP= C + I +G + (x-m)</a:t>
            </a:r>
          </a:p>
          <a:p>
            <a:pPr eaLnBrk="1" hangingPunct="1"/>
            <a:r>
              <a:rPr lang="en-US" sz="2800"/>
              <a:t>C= Consumption</a:t>
            </a:r>
          </a:p>
          <a:p>
            <a:pPr eaLnBrk="1" hangingPunct="1"/>
            <a:r>
              <a:rPr lang="en-US" sz="2800"/>
              <a:t>I= Investment</a:t>
            </a:r>
          </a:p>
          <a:p>
            <a:pPr eaLnBrk="1" hangingPunct="1"/>
            <a:r>
              <a:rPr lang="en-US" sz="2800"/>
              <a:t>G=Government Spending</a:t>
            </a:r>
          </a:p>
          <a:p>
            <a:pPr eaLnBrk="1" hangingPunct="1"/>
            <a:r>
              <a:rPr lang="en-US" sz="2800"/>
              <a:t>X= Exports</a:t>
            </a:r>
          </a:p>
          <a:p>
            <a:pPr eaLnBrk="1" hangingPunct="1"/>
            <a:r>
              <a:rPr lang="en-US" sz="2800"/>
              <a:t>M= Imports</a:t>
            </a:r>
          </a:p>
          <a:p>
            <a:pPr eaLnBrk="1" hangingPunct="1"/>
            <a:r>
              <a:rPr lang="en-US" sz="2800"/>
              <a:t>The US GDP for 2004 was appr. $11 Trillion</a:t>
            </a:r>
          </a:p>
          <a:p>
            <a:pPr eaLnBrk="1" hangingPunct="1"/>
            <a:r>
              <a:rPr lang="en-US" sz="2800"/>
              <a:t>Per Capita GDP in the US is appr. $37,000.00</a:t>
            </a:r>
          </a:p>
        </p:txBody>
      </p:sp>
    </p:spTree>
    <p:extLst>
      <p:ext uri="{BB962C8B-B14F-4D97-AF65-F5344CB8AC3E}">
        <p14:creationId xmlns:p14="http://schemas.microsoft.com/office/powerpoint/2010/main" val="23875534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p:txBody>
          <a:bodyPr/>
          <a:lstStyle/>
          <a:p>
            <a:pPr eaLnBrk="1" hangingPunct="1"/>
            <a:r>
              <a:rPr lang="en-US"/>
              <a:t>Rule of 72</a:t>
            </a:r>
          </a:p>
        </p:txBody>
      </p:sp>
      <p:sp>
        <p:nvSpPr>
          <p:cNvPr id="17411" name="Rectangle 3"/>
          <p:cNvSpPr>
            <a:spLocks noGrp="1" noChangeArrowheads="1"/>
          </p:cNvSpPr>
          <p:nvPr>
            <p:ph type="body" idx="4294967295"/>
          </p:nvPr>
        </p:nvSpPr>
        <p:spPr/>
        <p:txBody>
          <a:bodyPr/>
          <a:lstStyle/>
          <a:p>
            <a:pPr eaLnBrk="1" hangingPunct="1">
              <a:lnSpc>
                <a:spcPct val="90000"/>
              </a:lnSpc>
            </a:pPr>
            <a:r>
              <a:rPr lang="en-US"/>
              <a:t>The US GDP grows at approx. 3% rate</a:t>
            </a:r>
          </a:p>
          <a:p>
            <a:pPr eaLnBrk="1" hangingPunct="1">
              <a:lnSpc>
                <a:spcPct val="90000"/>
              </a:lnSpc>
            </a:pPr>
            <a:r>
              <a:rPr lang="en-US"/>
              <a:t>The Rule of 72 is a quick way to determine how fast a number doubles</a:t>
            </a:r>
          </a:p>
          <a:p>
            <a:pPr eaLnBrk="1" hangingPunct="1">
              <a:lnSpc>
                <a:spcPct val="90000"/>
              </a:lnSpc>
            </a:pPr>
            <a:r>
              <a:rPr lang="en-US"/>
              <a:t>The numerator is 72</a:t>
            </a:r>
          </a:p>
          <a:p>
            <a:pPr eaLnBrk="1" hangingPunct="1">
              <a:lnSpc>
                <a:spcPct val="90000"/>
              </a:lnSpc>
            </a:pPr>
            <a:r>
              <a:rPr lang="en-US"/>
              <a:t>The denominator is the percentage rate of growth but take away the decimal point</a:t>
            </a:r>
          </a:p>
          <a:p>
            <a:pPr eaLnBrk="1" hangingPunct="1">
              <a:lnSpc>
                <a:spcPct val="90000"/>
              </a:lnSpc>
            </a:pPr>
            <a:r>
              <a:rPr lang="en-US"/>
              <a:t>At 3% any investment will double in 24 years</a:t>
            </a:r>
          </a:p>
          <a:p>
            <a:pPr eaLnBrk="1" hangingPunct="1">
              <a:lnSpc>
                <a:spcPct val="90000"/>
              </a:lnSpc>
            </a:pPr>
            <a:r>
              <a:rPr lang="en-US"/>
              <a:t>72/3=24</a:t>
            </a:r>
          </a:p>
        </p:txBody>
      </p:sp>
    </p:spTree>
    <p:extLst>
      <p:ext uri="{BB962C8B-B14F-4D97-AF65-F5344CB8AC3E}">
        <p14:creationId xmlns:p14="http://schemas.microsoft.com/office/powerpoint/2010/main" val="40967224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p:txBody>
          <a:bodyPr/>
          <a:lstStyle/>
          <a:p>
            <a:pPr eaLnBrk="1" hangingPunct="1"/>
            <a:r>
              <a:rPr lang="en-US"/>
              <a:t>Fast Growth v. Slow Growth</a:t>
            </a:r>
          </a:p>
        </p:txBody>
      </p:sp>
      <p:sp>
        <p:nvSpPr>
          <p:cNvPr id="18435" name="Rectangle 3"/>
          <p:cNvSpPr>
            <a:spLocks noGrp="1" noChangeArrowheads="1"/>
          </p:cNvSpPr>
          <p:nvPr>
            <p:ph type="body" idx="4294967295"/>
          </p:nvPr>
        </p:nvSpPr>
        <p:spPr/>
        <p:txBody>
          <a:bodyPr/>
          <a:lstStyle/>
          <a:p>
            <a:pPr eaLnBrk="1" hangingPunct="1"/>
            <a:r>
              <a:rPr lang="en-US"/>
              <a:t>THE WONDERS OF COMPOUND INTEREST</a:t>
            </a:r>
          </a:p>
          <a:p>
            <a:pPr eaLnBrk="1" hangingPunct="1"/>
            <a:r>
              <a:rPr lang="en-US"/>
              <a:t>$100 invested at 2% over 40 years will become approx. $215.00</a:t>
            </a:r>
          </a:p>
          <a:p>
            <a:pPr eaLnBrk="1" hangingPunct="1"/>
            <a:r>
              <a:rPr lang="en-US"/>
              <a:t>$100 invested at 6% over 40 years will become approx. $1200.00 (</a:t>
            </a:r>
            <a:r>
              <a:rPr lang="en-US" sz="2400"/>
              <a:t>note the interest rate is 3x 2% but the increase (215 to 1200) is almost 6x!!!)</a:t>
            </a:r>
          </a:p>
          <a:p>
            <a:pPr eaLnBrk="1" hangingPunct="1"/>
            <a:endParaRPr lang="en-US"/>
          </a:p>
        </p:txBody>
      </p:sp>
    </p:spTree>
    <p:extLst>
      <p:ext uri="{BB962C8B-B14F-4D97-AF65-F5344CB8AC3E}">
        <p14:creationId xmlns:p14="http://schemas.microsoft.com/office/powerpoint/2010/main" val="28415096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p:txBody>
          <a:bodyPr/>
          <a:lstStyle/>
          <a:p>
            <a:pPr eaLnBrk="1" hangingPunct="1"/>
            <a:r>
              <a:rPr lang="en-US"/>
              <a:t>Pro Growth Policies</a:t>
            </a:r>
          </a:p>
        </p:txBody>
      </p:sp>
      <p:sp>
        <p:nvSpPr>
          <p:cNvPr id="19459" name="Rectangle 3"/>
          <p:cNvSpPr>
            <a:spLocks noGrp="1" noChangeArrowheads="1"/>
          </p:cNvSpPr>
          <p:nvPr>
            <p:ph type="body" idx="4294967295"/>
          </p:nvPr>
        </p:nvSpPr>
        <p:spPr/>
        <p:txBody>
          <a:bodyPr/>
          <a:lstStyle/>
          <a:p>
            <a:pPr eaLnBrk="1" hangingPunct="1"/>
            <a:r>
              <a:rPr lang="en-US" sz="2800"/>
              <a:t>A country tries to devise policies that foster entrepreneurial growth so that in the long run their country’s will witness strong sustainable growth</a:t>
            </a:r>
          </a:p>
          <a:p>
            <a:pPr eaLnBrk="1" hangingPunct="1"/>
            <a:r>
              <a:rPr lang="en-US" sz="2800"/>
              <a:t>What those policies are is debatable</a:t>
            </a:r>
          </a:p>
          <a:p>
            <a:pPr lvl="1" eaLnBrk="1" hangingPunct="1"/>
            <a:r>
              <a:rPr lang="en-US" sz="2400"/>
              <a:t>Infant industry (Alexander Hamilton)</a:t>
            </a:r>
          </a:p>
          <a:p>
            <a:pPr lvl="1" eaLnBrk="1" hangingPunct="1"/>
            <a:r>
              <a:rPr lang="en-US" sz="2400"/>
              <a:t>MITI (Japan’s policy in the 70s and 80s)</a:t>
            </a:r>
          </a:p>
          <a:p>
            <a:pPr lvl="1" eaLnBrk="1" hangingPunct="1"/>
            <a:r>
              <a:rPr lang="en-US" sz="2400"/>
              <a:t> Internet, Interstate and Velcro </a:t>
            </a:r>
            <a:r>
              <a:rPr lang="en-US" sz="2400">
                <a:sym typeface="Wingdings" pitchFamily="1" charset="2"/>
              </a:rPr>
              <a:t></a:t>
            </a:r>
            <a:r>
              <a:rPr lang="en-US" sz="2400"/>
              <a:t> None created by Al Gore but all created by the US Govt. </a:t>
            </a:r>
          </a:p>
        </p:txBody>
      </p:sp>
    </p:spTree>
    <p:extLst>
      <p:ext uri="{BB962C8B-B14F-4D97-AF65-F5344CB8AC3E}">
        <p14:creationId xmlns:p14="http://schemas.microsoft.com/office/powerpoint/2010/main" val="2882705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4"/>
          <p:cNvSpPr>
            <a:spLocks noGrp="1" noChangeArrowheads="1"/>
          </p:cNvSpPr>
          <p:nvPr>
            <p:ph type="title" idx="4294967295"/>
          </p:nvPr>
        </p:nvSpPr>
        <p:spPr/>
        <p:txBody>
          <a:bodyPr/>
          <a:lstStyle/>
          <a:p>
            <a:pPr eaLnBrk="1" hangingPunct="1"/>
            <a:r>
              <a:rPr lang="en-US"/>
              <a:t>Throwing a Curve in</a:t>
            </a:r>
          </a:p>
        </p:txBody>
      </p:sp>
      <p:sp>
        <p:nvSpPr>
          <p:cNvPr id="1029" name="Rectangle 5"/>
          <p:cNvSpPr>
            <a:spLocks noGrp="1" noChangeArrowheads="1"/>
          </p:cNvSpPr>
          <p:nvPr>
            <p:ph type="body" idx="4294967295"/>
          </p:nvPr>
        </p:nvSpPr>
        <p:spPr/>
        <p:txBody>
          <a:bodyPr/>
          <a:lstStyle/>
          <a:p>
            <a:pPr eaLnBrk="1" hangingPunct="1"/>
            <a:r>
              <a:rPr lang="en-US"/>
              <a:t>The PPC- Where the “C” comes from</a:t>
            </a:r>
          </a:p>
          <a:p>
            <a:pPr lvl="1" eaLnBrk="1" hangingPunct="1"/>
            <a:r>
              <a:rPr lang="en-US"/>
              <a:t>The PPC is not a Linear Curve but a Convex Curve</a:t>
            </a:r>
          </a:p>
        </p:txBody>
      </p:sp>
      <p:sp>
        <p:nvSpPr>
          <p:cNvPr id="1030" name="Line 6"/>
          <p:cNvSpPr>
            <a:spLocks noChangeShapeType="1"/>
          </p:cNvSpPr>
          <p:nvPr/>
        </p:nvSpPr>
        <p:spPr bwMode="auto">
          <a:xfrm>
            <a:off x="1447800" y="3124200"/>
            <a:ext cx="0" cy="2209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1" name="Line 7"/>
          <p:cNvSpPr>
            <a:spLocks noChangeShapeType="1"/>
          </p:cNvSpPr>
          <p:nvPr/>
        </p:nvSpPr>
        <p:spPr bwMode="auto">
          <a:xfrm>
            <a:off x="1447800" y="5334000"/>
            <a:ext cx="2438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 name="Text Box 8"/>
          <p:cNvSpPr txBox="1">
            <a:spLocks noChangeArrowheads="1"/>
          </p:cNvSpPr>
          <p:nvPr/>
        </p:nvSpPr>
        <p:spPr bwMode="auto">
          <a:xfrm>
            <a:off x="228600" y="3657600"/>
            <a:ext cx="91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t>cars</a:t>
            </a:r>
          </a:p>
        </p:txBody>
      </p:sp>
      <p:sp>
        <p:nvSpPr>
          <p:cNvPr id="1033" name="Text Box 9"/>
          <p:cNvSpPr txBox="1">
            <a:spLocks noChangeArrowheads="1"/>
          </p:cNvSpPr>
          <p:nvPr/>
        </p:nvSpPr>
        <p:spPr bwMode="auto">
          <a:xfrm>
            <a:off x="2879725" y="5370513"/>
            <a:ext cx="1123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tomatoes</a:t>
            </a:r>
          </a:p>
        </p:txBody>
      </p:sp>
      <p:sp>
        <p:nvSpPr>
          <p:cNvPr id="1034" name="Text Box 10"/>
          <p:cNvSpPr txBox="1">
            <a:spLocks noChangeArrowheads="1"/>
          </p:cNvSpPr>
          <p:nvPr/>
        </p:nvSpPr>
        <p:spPr bwMode="auto">
          <a:xfrm>
            <a:off x="3810000" y="2743200"/>
            <a:ext cx="205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So Who Cares???</a:t>
            </a:r>
          </a:p>
        </p:txBody>
      </p:sp>
      <p:sp>
        <p:nvSpPr>
          <p:cNvPr id="1035" name="Text Box 11"/>
          <p:cNvSpPr txBox="1">
            <a:spLocks noChangeArrowheads="1"/>
          </p:cNvSpPr>
          <p:nvPr/>
        </p:nvSpPr>
        <p:spPr bwMode="auto">
          <a:xfrm>
            <a:off x="3886200" y="3048000"/>
            <a:ext cx="52578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Remember Linear Curves have a constant slope</a:t>
            </a:r>
          </a:p>
          <a:p>
            <a:pPr eaLnBrk="1" hangingPunct="1"/>
            <a:r>
              <a:rPr lang="en-US"/>
              <a:t>This means the Opportunity Cost or Trade off by</a:t>
            </a:r>
          </a:p>
          <a:p>
            <a:pPr eaLnBrk="1" hangingPunct="1"/>
            <a:r>
              <a:rPr lang="en-US"/>
              <a:t> making one good instead of another is also constant- The Slope = The Trade Off</a:t>
            </a:r>
          </a:p>
        </p:txBody>
      </p:sp>
      <p:sp>
        <p:nvSpPr>
          <p:cNvPr id="1036" name="Text Box 12"/>
          <p:cNvSpPr txBox="1">
            <a:spLocks noChangeArrowheads="1"/>
          </p:cNvSpPr>
          <p:nvPr/>
        </p:nvSpPr>
        <p:spPr bwMode="auto">
          <a:xfrm>
            <a:off x="3962400" y="4267200"/>
            <a:ext cx="4876800"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t>A Curve has a constant changing slope</a:t>
            </a:r>
          </a:p>
          <a:p>
            <a:pPr eaLnBrk="1" hangingPunct="1">
              <a:spcBef>
                <a:spcPct val="50000"/>
              </a:spcBef>
            </a:pPr>
            <a:r>
              <a:rPr lang="en-US" b="1"/>
              <a:t>This means the opportunity cost is constantly changing</a:t>
            </a:r>
          </a:p>
        </p:txBody>
      </p:sp>
      <mc:AlternateContent xmlns:mc="http://schemas.openxmlformats.org/markup-compatibility/2006">
        <mc:Choice xmlns:p14="http://schemas.microsoft.com/office/powerpoint/2010/main" Requires="p14">
          <p:contentPart p14:bwMode="auto" r:id="rId2">
            <p14:nvContentPartPr>
              <p14:cNvPr id="1026" name="Ink 30"/>
              <p14:cNvContentPartPr>
                <a14:cpLocks xmlns:a14="http://schemas.microsoft.com/office/drawing/2010/main" noRot="1" noChangeAspect="1" noEditPoints="1" noChangeArrowheads="1" noChangeShapeType="1"/>
              </p14:cNvContentPartPr>
              <p14:nvPr/>
            </p14:nvContentPartPr>
            <p14:xfrm>
              <a:off x="987425" y="3633788"/>
              <a:ext cx="1801813" cy="1660525"/>
            </p14:xfrm>
          </p:contentPart>
        </mc:Choice>
        <mc:Fallback>
          <p:pic>
            <p:nvPicPr>
              <p:cNvPr id="1026" name="Ink 30"/>
              <p:cNvPicPr>
                <a:picLocks noRot="1" noChangeAspect="1" noEditPoints="1" noChangeArrowheads="1" noChangeShapeType="1"/>
              </p:cNvPicPr>
              <p:nvPr/>
            </p:nvPicPr>
            <p:blipFill>
              <a:blip r:embed="rId3"/>
              <a:stretch>
                <a:fillRect/>
              </a:stretch>
            </p:blipFill>
            <p:spPr>
              <a:xfrm>
                <a:off x="978065" y="3624423"/>
                <a:ext cx="1820533" cy="1679255"/>
              </a:xfrm>
              <a:prstGeom prst="rect">
                <a:avLst/>
              </a:prstGeom>
            </p:spPr>
          </p:pic>
        </mc:Fallback>
      </mc:AlternateContent>
    </p:spTree>
    <p:extLst>
      <p:ext uri="{BB962C8B-B14F-4D97-AF65-F5344CB8AC3E}">
        <p14:creationId xmlns:p14="http://schemas.microsoft.com/office/powerpoint/2010/main" val="3726138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457200" y="274638"/>
            <a:ext cx="8229600" cy="792162"/>
          </a:xfrm>
        </p:spPr>
        <p:txBody>
          <a:bodyPr/>
          <a:lstStyle/>
          <a:p>
            <a:pPr eaLnBrk="1" hangingPunct="1"/>
            <a:r>
              <a:rPr lang="en-US"/>
              <a:t>The Constantly Changing Slope</a:t>
            </a:r>
          </a:p>
        </p:txBody>
      </p:sp>
      <p:sp>
        <p:nvSpPr>
          <p:cNvPr id="20483" name="Rectangle 3"/>
          <p:cNvSpPr>
            <a:spLocks noGrp="1" noChangeArrowheads="1"/>
          </p:cNvSpPr>
          <p:nvPr>
            <p:ph type="body" idx="4294967295"/>
          </p:nvPr>
        </p:nvSpPr>
        <p:spPr>
          <a:xfrm>
            <a:off x="304800" y="1143000"/>
            <a:ext cx="8229600" cy="4525963"/>
          </a:xfrm>
        </p:spPr>
        <p:txBody>
          <a:bodyPr/>
          <a:lstStyle/>
          <a:p>
            <a:pPr eaLnBrk="1" hangingPunct="1"/>
            <a:r>
              <a:rPr lang="en-US" sz="2800"/>
              <a:t>AT THE TOP OF THE CURVE 1 CAR IS VERY EXPENSIVE. BY GIVING UP THE PRODUCTION OF ONE CAR SEVERAL TOMATOES CAN BE GROWN</a:t>
            </a:r>
          </a:p>
          <a:p>
            <a:pPr eaLnBrk="1" hangingPunct="1"/>
            <a:r>
              <a:rPr lang="en-US" sz="2800"/>
              <a:t>At THE BOTTOM OF THE CURVE 1 TOMATO IS VERY EXPENSIVE. BY GIVING UP THE PRODUCTION OF ONE TOMATO A BIG PORTION OF A CAR CAN BE MADE</a:t>
            </a:r>
          </a:p>
          <a:p>
            <a:pPr eaLnBrk="1" hangingPunct="1"/>
            <a:r>
              <a:rPr lang="en-US" sz="2800"/>
              <a:t>WHY????</a:t>
            </a:r>
          </a:p>
        </p:txBody>
      </p:sp>
    </p:spTree>
    <p:extLst>
      <p:ext uri="{BB962C8B-B14F-4D97-AF65-F5344CB8AC3E}">
        <p14:creationId xmlns:p14="http://schemas.microsoft.com/office/powerpoint/2010/main" val="1926702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p:txBody>
          <a:bodyPr/>
          <a:lstStyle/>
          <a:p>
            <a:pPr eaLnBrk="1" hangingPunct="1"/>
            <a:r>
              <a:rPr lang="en-US"/>
              <a:t>The Setting</a:t>
            </a:r>
          </a:p>
        </p:txBody>
      </p:sp>
      <p:sp>
        <p:nvSpPr>
          <p:cNvPr id="4099" name="Rectangle 3"/>
          <p:cNvSpPr>
            <a:spLocks noGrp="1" noChangeArrowheads="1"/>
          </p:cNvSpPr>
          <p:nvPr>
            <p:ph type="body" idx="4294967295"/>
          </p:nvPr>
        </p:nvSpPr>
        <p:spPr/>
        <p:txBody>
          <a:bodyPr/>
          <a:lstStyle/>
          <a:p>
            <a:pPr eaLnBrk="1" hangingPunct="1"/>
            <a:r>
              <a:rPr lang="en-US"/>
              <a:t>Production Possibility Curves/Frontiers measures the maximum production of a society that produces only 2 goods</a:t>
            </a:r>
          </a:p>
          <a:p>
            <a:pPr eaLnBrk="1" hangingPunct="1"/>
            <a:r>
              <a:rPr lang="en-US"/>
              <a:t>The two goods are interdependent, meaning anytime you make more of one good you have to make less of the other…this tradeoff is the opportunity cost!</a:t>
            </a:r>
          </a:p>
          <a:p>
            <a:pPr eaLnBrk="1" hangingPunct="1"/>
            <a:endParaRPr lang="en-US"/>
          </a:p>
        </p:txBody>
      </p:sp>
    </p:spTree>
    <p:extLst>
      <p:ext uri="{BB962C8B-B14F-4D97-AF65-F5344CB8AC3E}">
        <p14:creationId xmlns:p14="http://schemas.microsoft.com/office/powerpoint/2010/main" val="695749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p:txBody>
          <a:bodyPr/>
          <a:lstStyle/>
          <a:p>
            <a:pPr eaLnBrk="1" hangingPunct="1"/>
            <a:r>
              <a:rPr lang="en-US" sz="4000"/>
              <a:t>BACK TO THE FACTORS OF PRODUCTION</a:t>
            </a:r>
          </a:p>
        </p:txBody>
      </p:sp>
      <p:sp>
        <p:nvSpPr>
          <p:cNvPr id="21507" name="Rectangle 3"/>
          <p:cNvSpPr>
            <a:spLocks noGrp="1" noChangeArrowheads="1"/>
          </p:cNvSpPr>
          <p:nvPr>
            <p:ph type="body" idx="4294967295"/>
          </p:nvPr>
        </p:nvSpPr>
        <p:spPr/>
        <p:txBody>
          <a:bodyPr/>
          <a:lstStyle/>
          <a:p>
            <a:pPr eaLnBrk="1" hangingPunct="1">
              <a:lnSpc>
                <a:spcPct val="90000"/>
              </a:lnSpc>
            </a:pPr>
            <a:r>
              <a:rPr lang="en-US"/>
              <a:t>When Bob picks his baseball team-&gt; who does he pick first??? Who does he pick last?</a:t>
            </a:r>
          </a:p>
          <a:p>
            <a:pPr eaLnBrk="1" hangingPunct="1">
              <a:lnSpc>
                <a:spcPct val="90000"/>
              </a:lnSpc>
            </a:pPr>
            <a:r>
              <a:rPr lang="en-US"/>
              <a:t>THEORITICALLY!!! WHO DOES GENERAL MOTORS PICK FIRST TO MAKE CARS? WHO LAST?</a:t>
            </a:r>
          </a:p>
          <a:p>
            <a:pPr eaLnBrk="1" hangingPunct="1">
              <a:lnSpc>
                <a:spcPct val="90000"/>
              </a:lnSpc>
            </a:pPr>
            <a:r>
              <a:rPr lang="en-US"/>
              <a:t>WHICH LAND IS USED FIRST TO GROW TOMATOES, WHICH LAND IS LAST USED?</a:t>
            </a:r>
          </a:p>
        </p:txBody>
      </p:sp>
    </p:spTree>
    <p:extLst>
      <p:ext uri="{BB962C8B-B14F-4D97-AF65-F5344CB8AC3E}">
        <p14:creationId xmlns:p14="http://schemas.microsoft.com/office/powerpoint/2010/main" val="34519343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p:txBody>
          <a:bodyPr/>
          <a:lstStyle/>
          <a:p>
            <a:pPr eaLnBrk="1" hangingPunct="1"/>
            <a:r>
              <a:rPr lang="en-US"/>
              <a:t>RATIONAL THOUGHTS</a:t>
            </a:r>
          </a:p>
        </p:txBody>
      </p:sp>
      <p:sp>
        <p:nvSpPr>
          <p:cNvPr id="22531" name="Rectangle 3"/>
          <p:cNvSpPr>
            <a:spLocks noGrp="1" noChangeArrowheads="1"/>
          </p:cNvSpPr>
          <p:nvPr>
            <p:ph type="body" idx="4294967295"/>
          </p:nvPr>
        </p:nvSpPr>
        <p:spPr/>
        <p:txBody>
          <a:bodyPr/>
          <a:lstStyle/>
          <a:p>
            <a:pPr eaLnBrk="1" hangingPunct="1"/>
            <a:r>
              <a:rPr lang="en-US"/>
              <a:t>If we are only growing tomatoes, the first people hired to make cars will be the best car makers, therefore the first cars made will be made at the least cost.  </a:t>
            </a:r>
          </a:p>
          <a:p>
            <a:pPr eaLnBrk="1" hangingPunct="1"/>
            <a:r>
              <a:rPr lang="en-US"/>
              <a:t>As we produce more and more cars we use resources less and less adapted to car production therefore production will become less and less efficient</a:t>
            </a:r>
          </a:p>
        </p:txBody>
      </p:sp>
    </p:spTree>
    <p:extLst>
      <p:ext uri="{BB962C8B-B14F-4D97-AF65-F5344CB8AC3E}">
        <p14:creationId xmlns:p14="http://schemas.microsoft.com/office/powerpoint/2010/main" val="16481529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p:txBody>
          <a:bodyPr/>
          <a:lstStyle/>
          <a:p>
            <a:pPr eaLnBrk="1" hangingPunct="1"/>
            <a:r>
              <a:rPr lang="en-US"/>
              <a:t>Rational Thoughts II</a:t>
            </a:r>
          </a:p>
        </p:txBody>
      </p:sp>
      <p:sp>
        <p:nvSpPr>
          <p:cNvPr id="23555" name="Rectangle 3"/>
          <p:cNvSpPr>
            <a:spLocks noGrp="1" noChangeArrowheads="1"/>
          </p:cNvSpPr>
          <p:nvPr>
            <p:ph type="body" idx="4294967295"/>
          </p:nvPr>
        </p:nvSpPr>
        <p:spPr>
          <a:xfrm>
            <a:off x="381000" y="1219200"/>
            <a:ext cx="8229600" cy="4525963"/>
          </a:xfrm>
        </p:spPr>
        <p:txBody>
          <a:bodyPr/>
          <a:lstStyle/>
          <a:p>
            <a:pPr eaLnBrk="1" hangingPunct="1"/>
            <a:r>
              <a:rPr lang="en-US"/>
              <a:t>If we are only making cars, the first land used to grow tomatoes will be the best land available. Therefore the first tomatoes made will be made at the least cost.  </a:t>
            </a:r>
          </a:p>
          <a:p>
            <a:pPr eaLnBrk="1" hangingPunct="1"/>
            <a:r>
              <a:rPr lang="en-US"/>
              <a:t>As we produce more and more tomatoes we use resources less and less adapted to tomato production therefore production will become less and less efficient</a:t>
            </a:r>
          </a:p>
          <a:p>
            <a:pPr eaLnBrk="1" hangingPunct="1"/>
            <a:endParaRPr lang="en-US"/>
          </a:p>
        </p:txBody>
      </p:sp>
    </p:spTree>
    <p:extLst>
      <p:ext uri="{BB962C8B-B14F-4D97-AF65-F5344CB8AC3E}">
        <p14:creationId xmlns:p14="http://schemas.microsoft.com/office/powerpoint/2010/main" val="14070542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p:txBody>
          <a:bodyPr/>
          <a:lstStyle/>
          <a:p>
            <a:pPr eaLnBrk="1" hangingPunct="1"/>
            <a:r>
              <a:rPr lang="en-US"/>
              <a:t>NO GOLDILOCKS</a:t>
            </a:r>
          </a:p>
        </p:txBody>
      </p:sp>
      <p:sp>
        <p:nvSpPr>
          <p:cNvPr id="24579" name="Rectangle 3"/>
          <p:cNvSpPr>
            <a:spLocks noGrp="1" noChangeArrowheads="1"/>
          </p:cNvSpPr>
          <p:nvPr>
            <p:ph type="body" idx="4294967295"/>
          </p:nvPr>
        </p:nvSpPr>
        <p:spPr/>
        <p:txBody>
          <a:bodyPr/>
          <a:lstStyle/>
          <a:p>
            <a:pPr eaLnBrk="1" hangingPunct="1">
              <a:lnSpc>
                <a:spcPct val="90000"/>
              </a:lnSpc>
            </a:pPr>
            <a:r>
              <a:rPr lang="en-US"/>
              <a:t>While Goldilocks was the epitome of compromising…NOT TOO HOT NOT TOO COLD NOT TOO HARD NOT TOO SOFT…Being in the middle of the curve on the PPC is no better than any other position.  One society might like lots of tomatoes, another lots of cars </a:t>
            </a:r>
          </a:p>
          <a:p>
            <a:pPr eaLnBrk="1" hangingPunct="1">
              <a:lnSpc>
                <a:spcPct val="90000"/>
              </a:lnSpc>
            </a:pPr>
            <a:r>
              <a:rPr lang="en-US"/>
              <a:t>Remember all points on the Curve are Production at 100% efficiency</a:t>
            </a:r>
          </a:p>
        </p:txBody>
      </p:sp>
    </p:spTree>
    <p:extLst>
      <p:ext uri="{BB962C8B-B14F-4D97-AF65-F5344CB8AC3E}">
        <p14:creationId xmlns:p14="http://schemas.microsoft.com/office/powerpoint/2010/main" val="2766470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p:txBody>
          <a:bodyPr/>
          <a:lstStyle/>
          <a:p>
            <a:pPr eaLnBrk="1" hangingPunct="1"/>
            <a:r>
              <a:rPr lang="en-US"/>
              <a:t>Assumptions</a:t>
            </a:r>
          </a:p>
        </p:txBody>
      </p:sp>
      <p:sp>
        <p:nvSpPr>
          <p:cNvPr id="5123" name="Rectangle 3"/>
          <p:cNvSpPr>
            <a:spLocks noGrp="1" noChangeArrowheads="1"/>
          </p:cNvSpPr>
          <p:nvPr>
            <p:ph type="body" idx="4294967295"/>
          </p:nvPr>
        </p:nvSpPr>
        <p:spPr/>
        <p:txBody>
          <a:bodyPr/>
          <a:lstStyle/>
          <a:p>
            <a:pPr eaLnBrk="1" hangingPunct="1"/>
            <a:r>
              <a:rPr lang="en-US"/>
              <a:t>All Economic Models rely on a set of assumptions</a:t>
            </a:r>
          </a:p>
          <a:p>
            <a:pPr eaLnBrk="1" hangingPunct="1"/>
            <a:r>
              <a:rPr lang="en-US"/>
              <a:t>Assumption 1- Bigger is Better—All things being equal as long as both good 1 and good 2 are desirable, a curve further from the origin is better than a curve closer to it.</a:t>
            </a:r>
          </a:p>
          <a:p>
            <a:pPr eaLnBrk="1" hangingPunct="1"/>
            <a:r>
              <a:rPr lang="en-US"/>
              <a:t>Assumption 2- A society wants to produce at maximum efficiency</a:t>
            </a:r>
          </a:p>
        </p:txBody>
      </p:sp>
    </p:spTree>
    <p:extLst>
      <p:ext uri="{BB962C8B-B14F-4D97-AF65-F5344CB8AC3E}">
        <p14:creationId xmlns:p14="http://schemas.microsoft.com/office/powerpoint/2010/main" val="192753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p:txBody>
          <a:bodyPr/>
          <a:lstStyle/>
          <a:p>
            <a:pPr eaLnBrk="1" hangingPunct="1"/>
            <a:r>
              <a:rPr lang="en-US"/>
              <a:t>Factors of Production</a:t>
            </a:r>
          </a:p>
        </p:txBody>
      </p:sp>
      <p:sp>
        <p:nvSpPr>
          <p:cNvPr id="6147" name="Rectangle 3"/>
          <p:cNvSpPr>
            <a:spLocks noGrp="1" noChangeArrowheads="1"/>
          </p:cNvSpPr>
          <p:nvPr>
            <p:ph type="body" idx="4294967295"/>
          </p:nvPr>
        </p:nvSpPr>
        <p:spPr/>
        <p:txBody>
          <a:bodyPr/>
          <a:lstStyle/>
          <a:p>
            <a:pPr eaLnBrk="1" hangingPunct="1"/>
            <a:r>
              <a:rPr lang="en-US"/>
              <a:t>In order to make the goods you need certain inputs, since the goods are generic, so are the factors of production</a:t>
            </a:r>
          </a:p>
          <a:p>
            <a:pPr eaLnBrk="1" hangingPunct="1"/>
            <a:r>
              <a:rPr lang="en-US"/>
              <a:t>Three Factors of Production—plus the so-called Multiplier!</a:t>
            </a:r>
          </a:p>
          <a:p>
            <a:pPr lvl="1" eaLnBrk="1" hangingPunct="1"/>
            <a:r>
              <a:rPr lang="en-US"/>
              <a:t>Labor</a:t>
            </a:r>
          </a:p>
          <a:p>
            <a:pPr lvl="1" eaLnBrk="1" hangingPunct="1"/>
            <a:r>
              <a:rPr lang="en-US"/>
              <a:t>Land</a:t>
            </a:r>
          </a:p>
          <a:p>
            <a:pPr lvl="1" eaLnBrk="1" hangingPunct="1"/>
            <a:r>
              <a:rPr lang="en-US"/>
              <a:t>Capital</a:t>
            </a:r>
          </a:p>
        </p:txBody>
      </p:sp>
    </p:spTree>
    <p:extLst>
      <p:ext uri="{BB962C8B-B14F-4D97-AF65-F5344CB8AC3E}">
        <p14:creationId xmlns:p14="http://schemas.microsoft.com/office/powerpoint/2010/main" val="1229669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p:txBody>
          <a:bodyPr/>
          <a:lstStyle/>
          <a:p>
            <a:pPr eaLnBrk="1" hangingPunct="1"/>
            <a:r>
              <a:rPr lang="en-US"/>
              <a:t>For later Use</a:t>
            </a:r>
          </a:p>
        </p:txBody>
      </p:sp>
      <p:sp>
        <p:nvSpPr>
          <p:cNvPr id="7171" name="Rectangle 3"/>
          <p:cNvSpPr>
            <a:spLocks noGrp="1" noChangeArrowheads="1"/>
          </p:cNvSpPr>
          <p:nvPr>
            <p:ph type="body" idx="4294967295"/>
          </p:nvPr>
        </p:nvSpPr>
        <p:spPr/>
        <p:txBody>
          <a:bodyPr/>
          <a:lstStyle/>
          <a:p>
            <a:pPr eaLnBrk="1" hangingPunct="1"/>
            <a:r>
              <a:rPr lang="en-US"/>
              <a:t>In Economics the payoff for each of the factors of Production is as follows</a:t>
            </a:r>
          </a:p>
          <a:p>
            <a:pPr lvl="1" eaLnBrk="1" hangingPunct="1"/>
            <a:r>
              <a:rPr lang="en-US"/>
              <a:t>Labor- Wages</a:t>
            </a:r>
          </a:p>
          <a:p>
            <a:pPr lvl="1" eaLnBrk="1" hangingPunct="1"/>
            <a:r>
              <a:rPr lang="en-US"/>
              <a:t>Land- Rent</a:t>
            </a:r>
          </a:p>
          <a:p>
            <a:pPr lvl="1" eaLnBrk="1" hangingPunct="1"/>
            <a:r>
              <a:rPr lang="en-US"/>
              <a:t>Capital – Interest</a:t>
            </a:r>
          </a:p>
          <a:p>
            <a:pPr eaLnBrk="1" hangingPunct="1"/>
            <a:r>
              <a:rPr lang="en-US"/>
              <a:t>Multiplier????------Entrepreneurial Ability--------</a:t>
            </a:r>
            <a:r>
              <a:rPr lang="en-US">
                <a:sym typeface="Wingdings" pitchFamily="1" charset="2"/>
              </a:rPr>
              <a:t></a:t>
            </a:r>
            <a:r>
              <a:rPr lang="en-US"/>
              <a:t>PROFIT!!!</a:t>
            </a:r>
          </a:p>
        </p:txBody>
      </p:sp>
    </p:spTree>
    <p:extLst>
      <p:ext uri="{BB962C8B-B14F-4D97-AF65-F5344CB8AC3E}">
        <p14:creationId xmlns:p14="http://schemas.microsoft.com/office/powerpoint/2010/main" val="24650144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pPr eaLnBrk="1" hangingPunct="1"/>
            <a:r>
              <a:rPr lang="en-US"/>
              <a:t>To Draw the Curve</a:t>
            </a:r>
          </a:p>
        </p:txBody>
      </p:sp>
      <p:sp>
        <p:nvSpPr>
          <p:cNvPr id="8195" name="Rectangle 3"/>
          <p:cNvSpPr>
            <a:spLocks noGrp="1" noChangeArrowheads="1"/>
          </p:cNvSpPr>
          <p:nvPr>
            <p:ph type="body" idx="4294967295"/>
          </p:nvPr>
        </p:nvSpPr>
        <p:spPr/>
        <p:txBody>
          <a:bodyPr/>
          <a:lstStyle/>
          <a:p>
            <a:pPr eaLnBrk="1" hangingPunct="1">
              <a:lnSpc>
                <a:spcPct val="90000"/>
              </a:lnSpc>
            </a:pPr>
            <a:r>
              <a:rPr lang="en-US"/>
              <a:t>The curve measures the maximum output possible of two goods with current Factors of Production- Presently Existing-</a:t>
            </a:r>
          </a:p>
          <a:p>
            <a:pPr lvl="1" eaLnBrk="1" hangingPunct="1">
              <a:lnSpc>
                <a:spcPct val="90000"/>
              </a:lnSpc>
            </a:pPr>
            <a:r>
              <a:rPr lang="en-US"/>
              <a:t>Land </a:t>
            </a:r>
          </a:p>
          <a:p>
            <a:pPr lvl="1" eaLnBrk="1" hangingPunct="1">
              <a:lnSpc>
                <a:spcPct val="90000"/>
              </a:lnSpc>
            </a:pPr>
            <a:r>
              <a:rPr lang="en-US"/>
              <a:t>Labor </a:t>
            </a:r>
          </a:p>
          <a:p>
            <a:pPr lvl="1" eaLnBrk="1" hangingPunct="1">
              <a:lnSpc>
                <a:spcPct val="90000"/>
              </a:lnSpc>
            </a:pPr>
            <a:r>
              <a:rPr lang="en-US"/>
              <a:t>Capital</a:t>
            </a:r>
          </a:p>
          <a:p>
            <a:pPr eaLnBrk="1" hangingPunct="1">
              <a:lnSpc>
                <a:spcPct val="90000"/>
              </a:lnSpc>
            </a:pPr>
            <a:r>
              <a:rPr lang="en-US"/>
              <a:t>Example Using Land, Labor and Capital how many Cars and how many Tomatoes can a society produce</a:t>
            </a:r>
          </a:p>
        </p:txBody>
      </p:sp>
    </p:spTree>
    <p:extLst>
      <p:ext uri="{BB962C8B-B14F-4D97-AF65-F5344CB8AC3E}">
        <p14:creationId xmlns:p14="http://schemas.microsoft.com/office/powerpoint/2010/main" val="3046318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p:txBody>
          <a:bodyPr/>
          <a:lstStyle/>
          <a:p>
            <a:pPr eaLnBrk="1" hangingPunct="1"/>
            <a:r>
              <a:rPr lang="en-US"/>
              <a:t>The Curve as a Straight Line</a:t>
            </a:r>
          </a:p>
        </p:txBody>
      </p:sp>
      <p:sp>
        <p:nvSpPr>
          <p:cNvPr id="9219" name="Rectangle 3"/>
          <p:cNvSpPr>
            <a:spLocks noGrp="1" noChangeArrowheads="1"/>
          </p:cNvSpPr>
          <p:nvPr>
            <p:ph type="body" sz="half" idx="4294967295"/>
          </p:nvPr>
        </p:nvSpPr>
        <p:spPr>
          <a:xfrm>
            <a:off x="457200" y="1600200"/>
            <a:ext cx="4038600" cy="4525963"/>
          </a:xfrm>
        </p:spPr>
        <p:txBody>
          <a:bodyPr/>
          <a:lstStyle/>
          <a:p>
            <a:pPr eaLnBrk="1" hangingPunct="1"/>
            <a:r>
              <a:rPr lang="en-US" sz="2800"/>
              <a:t>Linear Production Possibility Curve</a:t>
            </a:r>
          </a:p>
        </p:txBody>
      </p:sp>
      <p:sp>
        <p:nvSpPr>
          <p:cNvPr id="9220" name="Line 4"/>
          <p:cNvSpPr>
            <a:spLocks noChangeShapeType="1"/>
          </p:cNvSpPr>
          <p:nvPr/>
        </p:nvSpPr>
        <p:spPr bwMode="auto">
          <a:xfrm>
            <a:off x="1143000" y="2667000"/>
            <a:ext cx="0" cy="2667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1" name="Line 5"/>
          <p:cNvSpPr>
            <a:spLocks noChangeShapeType="1"/>
          </p:cNvSpPr>
          <p:nvPr/>
        </p:nvSpPr>
        <p:spPr bwMode="auto">
          <a:xfrm>
            <a:off x="1143000" y="5334000"/>
            <a:ext cx="2667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2" name="Text Box 6"/>
          <p:cNvSpPr txBox="1">
            <a:spLocks noChangeArrowheads="1"/>
          </p:cNvSpPr>
          <p:nvPr/>
        </p:nvSpPr>
        <p:spPr bwMode="auto">
          <a:xfrm>
            <a:off x="441325" y="3541713"/>
            <a:ext cx="666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Cars</a:t>
            </a:r>
          </a:p>
        </p:txBody>
      </p:sp>
      <p:sp>
        <p:nvSpPr>
          <p:cNvPr id="9223" name="Line 7"/>
          <p:cNvSpPr>
            <a:spLocks noChangeShapeType="1"/>
          </p:cNvSpPr>
          <p:nvPr/>
        </p:nvSpPr>
        <p:spPr bwMode="auto">
          <a:xfrm>
            <a:off x="1143000" y="2895600"/>
            <a:ext cx="2438400" cy="2438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4" name="Text Box 8"/>
          <p:cNvSpPr txBox="1">
            <a:spLocks noChangeArrowheads="1"/>
          </p:cNvSpPr>
          <p:nvPr/>
        </p:nvSpPr>
        <p:spPr bwMode="auto">
          <a:xfrm>
            <a:off x="1371600" y="5638800"/>
            <a:ext cx="1200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Tomatoes</a:t>
            </a:r>
          </a:p>
        </p:txBody>
      </p:sp>
      <p:sp>
        <p:nvSpPr>
          <p:cNvPr id="9225" name="Text Box 9"/>
          <p:cNvSpPr txBox="1">
            <a:spLocks noChangeArrowheads="1"/>
          </p:cNvSpPr>
          <p:nvPr/>
        </p:nvSpPr>
        <p:spPr bwMode="auto">
          <a:xfrm>
            <a:off x="5105400" y="3048000"/>
            <a:ext cx="1981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n-US"/>
          </a:p>
        </p:txBody>
      </p:sp>
      <p:sp>
        <p:nvSpPr>
          <p:cNvPr id="9226" name="Text Box 10"/>
          <p:cNvSpPr txBox="1">
            <a:spLocks noChangeArrowheads="1"/>
          </p:cNvSpPr>
          <p:nvPr/>
        </p:nvSpPr>
        <p:spPr bwMode="auto">
          <a:xfrm>
            <a:off x="1219200" y="4343400"/>
            <a:ext cx="1295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t>inefficient</a:t>
            </a:r>
          </a:p>
        </p:txBody>
      </p:sp>
      <p:sp>
        <p:nvSpPr>
          <p:cNvPr id="9227" name="Text Box 11"/>
          <p:cNvSpPr txBox="1">
            <a:spLocks noChangeArrowheads="1"/>
          </p:cNvSpPr>
          <p:nvPr/>
        </p:nvSpPr>
        <p:spPr bwMode="auto">
          <a:xfrm>
            <a:off x="3505200" y="3962400"/>
            <a:ext cx="1219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t>100% efficient</a:t>
            </a:r>
          </a:p>
        </p:txBody>
      </p:sp>
      <p:sp>
        <p:nvSpPr>
          <p:cNvPr id="9228" name="Text Box 12"/>
          <p:cNvSpPr txBox="1">
            <a:spLocks noChangeArrowheads="1"/>
          </p:cNvSpPr>
          <p:nvPr/>
        </p:nvSpPr>
        <p:spPr bwMode="auto">
          <a:xfrm>
            <a:off x="2209800" y="2743200"/>
            <a:ext cx="2057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600"/>
              <a:t>This area is Impossible w/out a change in the factors of production</a:t>
            </a:r>
          </a:p>
        </p:txBody>
      </p:sp>
      <p:sp>
        <p:nvSpPr>
          <p:cNvPr id="9229" name="Line 13"/>
          <p:cNvSpPr>
            <a:spLocks noChangeShapeType="1"/>
          </p:cNvSpPr>
          <p:nvPr/>
        </p:nvSpPr>
        <p:spPr bwMode="auto">
          <a:xfrm flipH="1" flipV="1">
            <a:off x="2514600" y="4191000"/>
            <a:ext cx="9144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 name="Text Box 14"/>
          <p:cNvSpPr txBox="1">
            <a:spLocks noChangeArrowheads="1"/>
          </p:cNvSpPr>
          <p:nvPr/>
        </p:nvSpPr>
        <p:spPr bwMode="auto">
          <a:xfrm>
            <a:off x="5181600" y="3429000"/>
            <a:ext cx="182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n-US"/>
          </a:p>
        </p:txBody>
      </p:sp>
      <p:sp>
        <p:nvSpPr>
          <p:cNvPr id="9231" name="Text Box 15"/>
          <p:cNvSpPr txBox="1">
            <a:spLocks noChangeArrowheads="1"/>
          </p:cNvSpPr>
          <p:nvPr/>
        </p:nvSpPr>
        <p:spPr bwMode="auto">
          <a:xfrm>
            <a:off x="5105400" y="1828800"/>
            <a:ext cx="2895600" cy="22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t>Linear Curve</a:t>
            </a:r>
          </a:p>
          <a:p>
            <a:pPr eaLnBrk="1" hangingPunct="1">
              <a:spcBef>
                <a:spcPct val="50000"/>
              </a:spcBef>
              <a:buFontTx/>
              <a:buChar char="-"/>
            </a:pPr>
            <a:r>
              <a:rPr lang="en-US" b="1"/>
              <a:t>Constant Slope</a:t>
            </a:r>
          </a:p>
          <a:p>
            <a:pPr lvl="1" eaLnBrk="1" hangingPunct="1">
              <a:spcBef>
                <a:spcPct val="50000"/>
              </a:spcBef>
              <a:buFontTx/>
              <a:buChar char="-"/>
            </a:pPr>
            <a:r>
              <a:rPr lang="en-US" b="1"/>
              <a:t>Means that the trade off or opportunity cost remains standard throughout</a:t>
            </a:r>
          </a:p>
        </p:txBody>
      </p:sp>
    </p:spTree>
    <p:extLst>
      <p:ext uri="{BB962C8B-B14F-4D97-AF65-F5344CB8AC3E}">
        <p14:creationId xmlns:p14="http://schemas.microsoft.com/office/powerpoint/2010/main" val="559133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p:txBody>
          <a:bodyPr/>
          <a:lstStyle/>
          <a:p>
            <a:pPr eaLnBrk="1" hangingPunct="1"/>
            <a:r>
              <a:rPr lang="en-US"/>
              <a:t>Getting Beyond the Curve</a:t>
            </a:r>
          </a:p>
        </p:txBody>
      </p:sp>
      <p:sp>
        <p:nvSpPr>
          <p:cNvPr id="10243" name="Rectangle 3"/>
          <p:cNvSpPr>
            <a:spLocks noGrp="1" noChangeArrowheads="1"/>
          </p:cNvSpPr>
          <p:nvPr>
            <p:ph type="body" idx="4294967295"/>
          </p:nvPr>
        </p:nvSpPr>
        <p:spPr/>
        <p:txBody>
          <a:bodyPr/>
          <a:lstStyle/>
          <a:p>
            <a:pPr eaLnBrk="1" hangingPunct="1"/>
            <a:r>
              <a:rPr lang="en-US"/>
              <a:t>A Change in any one of the Factors of Production will lead to a change in the PPC</a:t>
            </a:r>
          </a:p>
          <a:p>
            <a:pPr eaLnBrk="1" hangingPunct="1"/>
            <a:endParaRPr lang="en-US"/>
          </a:p>
        </p:txBody>
      </p:sp>
      <p:sp>
        <p:nvSpPr>
          <p:cNvPr id="10244" name="Line 4"/>
          <p:cNvSpPr>
            <a:spLocks noChangeShapeType="1"/>
          </p:cNvSpPr>
          <p:nvPr/>
        </p:nvSpPr>
        <p:spPr bwMode="auto">
          <a:xfrm flipH="1">
            <a:off x="2057400" y="3429000"/>
            <a:ext cx="0" cy="2667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5" name="Line 5"/>
          <p:cNvSpPr>
            <a:spLocks noChangeShapeType="1"/>
          </p:cNvSpPr>
          <p:nvPr/>
        </p:nvSpPr>
        <p:spPr bwMode="auto">
          <a:xfrm>
            <a:off x="2057400" y="6096000"/>
            <a:ext cx="4800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6" name="Text Box 6"/>
          <p:cNvSpPr txBox="1">
            <a:spLocks noChangeArrowheads="1"/>
          </p:cNvSpPr>
          <p:nvPr/>
        </p:nvSpPr>
        <p:spPr bwMode="auto">
          <a:xfrm>
            <a:off x="898525" y="40751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a:p>
        </p:txBody>
      </p:sp>
      <p:sp>
        <p:nvSpPr>
          <p:cNvPr id="10247" name="Line 7"/>
          <p:cNvSpPr>
            <a:spLocks noChangeShapeType="1"/>
          </p:cNvSpPr>
          <p:nvPr/>
        </p:nvSpPr>
        <p:spPr bwMode="auto">
          <a:xfrm>
            <a:off x="2057400" y="3657600"/>
            <a:ext cx="2209800" cy="2438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8" name="Line 8"/>
          <p:cNvSpPr>
            <a:spLocks noChangeShapeType="1"/>
          </p:cNvSpPr>
          <p:nvPr/>
        </p:nvSpPr>
        <p:spPr bwMode="auto">
          <a:xfrm>
            <a:off x="2057400" y="3657600"/>
            <a:ext cx="4114800" cy="2438400"/>
          </a:xfrm>
          <a:prstGeom prst="line">
            <a:avLst/>
          </a:prstGeom>
          <a:noFill/>
          <a:ln w="9525">
            <a:solidFill>
              <a:srgbClr val="00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9" name="Line 9"/>
          <p:cNvSpPr>
            <a:spLocks noChangeShapeType="1"/>
          </p:cNvSpPr>
          <p:nvPr/>
        </p:nvSpPr>
        <p:spPr bwMode="auto">
          <a:xfrm>
            <a:off x="2057400" y="3657600"/>
            <a:ext cx="838200" cy="2438400"/>
          </a:xfrm>
          <a:prstGeom prst="line">
            <a:avLst/>
          </a:prstGeom>
          <a:noFill/>
          <a:ln w="9525">
            <a:solidFill>
              <a:srgbClr val="FF99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0" name="Line 10"/>
          <p:cNvSpPr>
            <a:spLocks noChangeShapeType="1"/>
          </p:cNvSpPr>
          <p:nvPr/>
        </p:nvSpPr>
        <p:spPr bwMode="auto">
          <a:xfrm flipV="1">
            <a:off x="4038600" y="5562600"/>
            <a:ext cx="11430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1" name="Line 11"/>
          <p:cNvSpPr>
            <a:spLocks noChangeShapeType="1"/>
          </p:cNvSpPr>
          <p:nvPr/>
        </p:nvSpPr>
        <p:spPr bwMode="auto">
          <a:xfrm flipH="1">
            <a:off x="2819400" y="5257800"/>
            <a:ext cx="6096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2" name="Text Box 12"/>
          <p:cNvSpPr txBox="1">
            <a:spLocks noChangeArrowheads="1"/>
          </p:cNvSpPr>
          <p:nvPr/>
        </p:nvSpPr>
        <p:spPr bwMode="auto">
          <a:xfrm>
            <a:off x="762000" y="3886200"/>
            <a:ext cx="91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t>Cars</a:t>
            </a:r>
          </a:p>
        </p:txBody>
      </p:sp>
      <p:sp>
        <p:nvSpPr>
          <p:cNvPr id="10253" name="Text Box 13"/>
          <p:cNvSpPr txBox="1">
            <a:spLocks noChangeArrowheads="1"/>
          </p:cNvSpPr>
          <p:nvPr/>
        </p:nvSpPr>
        <p:spPr bwMode="auto">
          <a:xfrm>
            <a:off x="4724400" y="6324600"/>
            <a:ext cx="1219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t>Tomatoes</a:t>
            </a:r>
          </a:p>
        </p:txBody>
      </p:sp>
      <p:sp>
        <p:nvSpPr>
          <p:cNvPr id="10254" name="Text Box 14"/>
          <p:cNvSpPr txBox="1">
            <a:spLocks noChangeArrowheads="1"/>
          </p:cNvSpPr>
          <p:nvPr/>
        </p:nvSpPr>
        <p:spPr bwMode="auto">
          <a:xfrm>
            <a:off x="1676400" y="6019800"/>
            <a:ext cx="304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t>0</a:t>
            </a:r>
          </a:p>
        </p:txBody>
      </p:sp>
      <p:sp>
        <p:nvSpPr>
          <p:cNvPr id="10255" name="Text Box 15"/>
          <p:cNvSpPr txBox="1">
            <a:spLocks noChangeArrowheads="1"/>
          </p:cNvSpPr>
          <p:nvPr/>
        </p:nvSpPr>
        <p:spPr bwMode="auto">
          <a:xfrm>
            <a:off x="1447800" y="3581400"/>
            <a:ext cx="609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t>100</a:t>
            </a:r>
          </a:p>
        </p:txBody>
      </p:sp>
      <p:sp>
        <p:nvSpPr>
          <p:cNvPr id="10256" name="Text Box 16"/>
          <p:cNvSpPr txBox="1">
            <a:spLocks noChangeArrowheads="1"/>
          </p:cNvSpPr>
          <p:nvPr/>
        </p:nvSpPr>
        <p:spPr bwMode="auto">
          <a:xfrm>
            <a:off x="6477000" y="6248400"/>
            <a:ext cx="184150" cy="187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t>11000</a:t>
            </a:r>
          </a:p>
          <a:p>
            <a:pPr eaLnBrk="1" hangingPunct="1">
              <a:spcBef>
                <a:spcPct val="50000"/>
              </a:spcBef>
            </a:pPr>
            <a:endParaRPr lang="en-US"/>
          </a:p>
        </p:txBody>
      </p:sp>
      <p:sp>
        <p:nvSpPr>
          <p:cNvPr id="10257" name="Text Box 17"/>
          <p:cNvSpPr txBox="1">
            <a:spLocks noChangeArrowheads="1"/>
          </p:cNvSpPr>
          <p:nvPr/>
        </p:nvSpPr>
        <p:spPr bwMode="auto">
          <a:xfrm>
            <a:off x="3581400" y="6172200"/>
            <a:ext cx="762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t>100</a:t>
            </a:r>
          </a:p>
        </p:txBody>
      </p:sp>
      <p:sp>
        <p:nvSpPr>
          <p:cNvPr id="10258" name="Text Box 18"/>
          <p:cNvSpPr txBox="1">
            <a:spLocks noChangeArrowheads="1"/>
          </p:cNvSpPr>
          <p:nvPr/>
        </p:nvSpPr>
        <p:spPr bwMode="auto">
          <a:xfrm>
            <a:off x="5257800" y="3505200"/>
            <a:ext cx="17526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rgbClr val="B9A1FD"/>
                </a:solidFill>
              </a:rPr>
              <a:t>Increase in possible  production of tomatoes due to increase of land labor or capital</a:t>
            </a:r>
          </a:p>
        </p:txBody>
      </p:sp>
      <p:sp>
        <p:nvSpPr>
          <p:cNvPr id="10259" name="Text Box 19"/>
          <p:cNvSpPr txBox="1">
            <a:spLocks noChangeArrowheads="1"/>
          </p:cNvSpPr>
          <p:nvPr/>
        </p:nvSpPr>
        <p:spPr bwMode="auto">
          <a:xfrm>
            <a:off x="609600" y="4343400"/>
            <a:ext cx="1905000"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solidFill>
                  <a:srgbClr val="950501"/>
                </a:solidFill>
              </a:rPr>
              <a:t>Decrease in possible  production of tomatoes due to decrease of land labor or capital</a:t>
            </a:r>
          </a:p>
          <a:p>
            <a:pPr eaLnBrk="1" hangingPunct="1">
              <a:spcBef>
                <a:spcPct val="50000"/>
              </a:spcBef>
            </a:pPr>
            <a:endParaRPr lang="en-US">
              <a:solidFill>
                <a:srgbClr val="950501"/>
              </a:solidFill>
            </a:endParaRPr>
          </a:p>
        </p:txBody>
      </p:sp>
    </p:spTree>
    <p:extLst>
      <p:ext uri="{BB962C8B-B14F-4D97-AF65-F5344CB8AC3E}">
        <p14:creationId xmlns:p14="http://schemas.microsoft.com/office/powerpoint/2010/main" val="301512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p:txBody>
          <a:bodyPr/>
          <a:lstStyle/>
          <a:p>
            <a:pPr eaLnBrk="1" hangingPunct="1"/>
            <a:r>
              <a:rPr lang="en-US"/>
              <a:t>Why Bigger isn’t always Better</a:t>
            </a:r>
          </a:p>
        </p:txBody>
      </p:sp>
      <p:sp>
        <p:nvSpPr>
          <p:cNvPr id="11267" name="Rectangle 3"/>
          <p:cNvSpPr>
            <a:spLocks noGrp="1" noChangeArrowheads="1"/>
          </p:cNvSpPr>
          <p:nvPr>
            <p:ph type="body" idx="4294967295"/>
          </p:nvPr>
        </p:nvSpPr>
        <p:spPr/>
        <p:txBody>
          <a:bodyPr/>
          <a:lstStyle/>
          <a:p>
            <a:pPr eaLnBrk="1" hangingPunct="1"/>
            <a:r>
              <a:rPr lang="en-US"/>
              <a:t>Shifts outward in the Production Possibility Curves-due to a population increase</a:t>
            </a:r>
          </a:p>
        </p:txBody>
      </p:sp>
      <p:sp>
        <p:nvSpPr>
          <p:cNvPr id="11268" name="Line 4"/>
          <p:cNvSpPr>
            <a:spLocks noChangeShapeType="1"/>
          </p:cNvSpPr>
          <p:nvPr/>
        </p:nvSpPr>
        <p:spPr bwMode="auto">
          <a:xfrm>
            <a:off x="2514600" y="2895600"/>
            <a:ext cx="0" cy="2667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69" name="Line 5"/>
          <p:cNvSpPr>
            <a:spLocks noChangeShapeType="1"/>
          </p:cNvSpPr>
          <p:nvPr/>
        </p:nvSpPr>
        <p:spPr bwMode="auto">
          <a:xfrm>
            <a:off x="2514600" y="5562600"/>
            <a:ext cx="335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0" name="Line 6"/>
          <p:cNvSpPr>
            <a:spLocks noChangeShapeType="1"/>
          </p:cNvSpPr>
          <p:nvPr/>
        </p:nvSpPr>
        <p:spPr bwMode="auto">
          <a:xfrm>
            <a:off x="2514600" y="3276600"/>
            <a:ext cx="1905000" cy="2286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1" name="Line 7"/>
          <p:cNvSpPr>
            <a:spLocks noChangeShapeType="1"/>
          </p:cNvSpPr>
          <p:nvPr/>
        </p:nvSpPr>
        <p:spPr bwMode="auto">
          <a:xfrm>
            <a:off x="2590800" y="2667000"/>
            <a:ext cx="2514600" cy="2895600"/>
          </a:xfrm>
          <a:prstGeom prst="line">
            <a:avLst/>
          </a:prstGeom>
          <a:noFill/>
          <a:ln w="9525">
            <a:solidFill>
              <a:srgbClr val="3366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2" name="Line 8"/>
          <p:cNvSpPr>
            <a:spLocks noChangeShapeType="1"/>
          </p:cNvSpPr>
          <p:nvPr/>
        </p:nvSpPr>
        <p:spPr bwMode="auto">
          <a:xfrm flipV="1">
            <a:off x="3962400" y="4876800"/>
            <a:ext cx="457200" cy="152400"/>
          </a:xfrm>
          <a:prstGeom prst="line">
            <a:avLst/>
          </a:prstGeom>
          <a:noFill/>
          <a:ln w="9525">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73" name="Text Box 9"/>
          <p:cNvSpPr txBox="1">
            <a:spLocks noChangeArrowheads="1"/>
          </p:cNvSpPr>
          <p:nvPr/>
        </p:nvSpPr>
        <p:spPr bwMode="auto">
          <a:xfrm>
            <a:off x="5334000" y="2667000"/>
            <a:ext cx="24384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t>100% increase in production due to a 100% increase in population- means the pie gets bigger but the slices of the pie remain the same</a:t>
            </a:r>
          </a:p>
        </p:txBody>
      </p:sp>
      <p:sp>
        <p:nvSpPr>
          <p:cNvPr id="11274" name="Text Box 10"/>
          <p:cNvSpPr txBox="1">
            <a:spLocks noChangeArrowheads="1"/>
          </p:cNvSpPr>
          <p:nvPr/>
        </p:nvSpPr>
        <p:spPr bwMode="auto">
          <a:xfrm>
            <a:off x="1447800" y="3581400"/>
            <a:ext cx="838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t>cars</a:t>
            </a:r>
          </a:p>
        </p:txBody>
      </p:sp>
      <p:sp>
        <p:nvSpPr>
          <p:cNvPr id="11275" name="Text Box 11"/>
          <p:cNvSpPr txBox="1">
            <a:spLocks noChangeArrowheads="1"/>
          </p:cNvSpPr>
          <p:nvPr/>
        </p:nvSpPr>
        <p:spPr bwMode="auto">
          <a:xfrm>
            <a:off x="4038600" y="5791200"/>
            <a:ext cx="1295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fontAlgn="base" hangingPunct="0">
              <a:spcBef>
                <a:spcPct val="0"/>
              </a:spcBef>
              <a:spcAft>
                <a:spcPct val="0"/>
              </a:spcAft>
              <a:defRPr>
                <a:solidFill>
                  <a:schemeClr val="tx1"/>
                </a:solidFill>
                <a:latin typeface="Arial" charset="0"/>
              </a:defRPr>
            </a:lvl1pPr>
            <a:lvl2pPr marL="742950" indent="-285750" eaLnBrk="0" fontAlgn="base" hangingPunct="0">
              <a:spcBef>
                <a:spcPct val="0"/>
              </a:spcBef>
              <a:spcAft>
                <a:spcPct val="0"/>
              </a:spcAft>
              <a:defRPr>
                <a:solidFill>
                  <a:schemeClr val="tx1"/>
                </a:solidFill>
                <a:latin typeface="Arial" charset="0"/>
              </a:defRPr>
            </a:lvl2pPr>
            <a:lvl3pPr marL="1143000" indent="-228600" eaLnBrk="0" fontAlgn="base" hangingPunct="0">
              <a:spcBef>
                <a:spcPct val="0"/>
              </a:spcBef>
              <a:spcAft>
                <a:spcPct val="0"/>
              </a:spcAft>
              <a:defRPr>
                <a:solidFill>
                  <a:schemeClr val="tx1"/>
                </a:solidFill>
                <a:latin typeface="Arial" charset="0"/>
              </a:defRPr>
            </a:lvl3pPr>
            <a:lvl4pPr marL="1600200" indent="-228600" eaLnBrk="0" fontAlgn="base" hangingPunct="0">
              <a:spcBef>
                <a:spcPct val="0"/>
              </a:spcBef>
              <a:spcAft>
                <a:spcPct val="0"/>
              </a:spcAft>
              <a:defRPr>
                <a:solidFill>
                  <a:schemeClr val="tx1"/>
                </a:solidFill>
                <a:latin typeface="Arial" charset="0"/>
              </a:defRPr>
            </a:lvl4pPr>
            <a:lvl5pPr marL="2057400" indent="-228600" eaLnBrk="0" fontAlgn="base" hangingPunct="0">
              <a:spcBef>
                <a:spcPct val="0"/>
              </a:spcBef>
              <a:spcAft>
                <a:spcPct val="0"/>
              </a:spcAft>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t>tomatoes</a:t>
            </a:r>
          </a:p>
        </p:txBody>
      </p:sp>
      <p:sp>
        <p:nvSpPr>
          <p:cNvPr id="11276" name="Line 12"/>
          <p:cNvSpPr>
            <a:spLocks noChangeShapeType="1"/>
          </p:cNvSpPr>
          <p:nvPr/>
        </p:nvSpPr>
        <p:spPr bwMode="auto">
          <a:xfrm flipV="1">
            <a:off x="3048000" y="3810000"/>
            <a:ext cx="457200" cy="152400"/>
          </a:xfrm>
          <a:prstGeom prst="line">
            <a:avLst/>
          </a:prstGeom>
          <a:noFill/>
          <a:ln w="9525">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437394948"/>
      </p:ext>
    </p:extLst>
  </p:cSld>
  <p:clrMapOvr>
    <a:masterClrMapping/>
  </p:clrMapOvr>
</p:sld>
</file>

<file path=ppt/theme/theme1.xml><?xml version="1.0" encoding="utf-8"?>
<a:theme xmlns:a="http://schemas.openxmlformats.org/drawingml/2006/main" name="Default Design">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1016</TotalTime>
  <Words>1225</Words>
  <Application>Microsoft Office PowerPoint</Application>
  <PresentationFormat>On-screen Show (4:3)</PresentationFormat>
  <Paragraphs>127</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Default Design</vt:lpstr>
      <vt:lpstr>Production Possibility Frontiers/Curves </vt:lpstr>
      <vt:lpstr>The Setting</vt:lpstr>
      <vt:lpstr>Assumptions</vt:lpstr>
      <vt:lpstr>Factors of Production</vt:lpstr>
      <vt:lpstr>For later Use</vt:lpstr>
      <vt:lpstr>To Draw the Curve</vt:lpstr>
      <vt:lpstr>The Curve as a Straight Line</vt:lpstr>
      <vt:lpstr>Getting Beyond the Curve</vt:lpstr>
      <vt:lpstr>Why Bigger isn’t always Better</vt:lpstr>
      <vt:lpstr>Why do we care? So what?</vt:lpstr>
      <vt:lpstr>THE MULTIPLIER</vt:lpstr>
      <vt:lpstr>Opportunity Cost and Specialization and Henry Ford</vt:lpstr>
      <vt:lpstr>Pushing the Envelope</vt:lpstr>
      <vt:lpstr>GDP (to be studied later) </vt:lpstr>
      <vt:lpstr>Rule of 72</vt:lpstr>
      <vt:lpstr>Fast Growth v. Slow Growth</vt:lpstr>
      <vt:lpstr>Pro Growth Policies</vt:lpstr>
      <vt:lpstr>Throwing a Curve in</vt:lpstr>
      <vt:lpstr>The Constantly Changing Slope</vt:lpstr>
      <vt:lpstr>BACK TO THE FACTORS OF PRODUCTION</vt:lpstr>
      <vt:lpstr>RATIONAL THOUGHTS</vt:lpstr>
      <vt:lpstr>Rational Thoughts II</vt:lpstr>
      <vt:lpstr>NO GOLDILOCKS</vt:lpstr>
    </vt:vector>
  </TitlesOfParts>
  <Company>Darien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Production Possibility Frontiers/Curves</dc:title>
  <dc:creator>Darien Public Schools</dc:creator>
  <cp:lastModifiedBy>Local User</cp:lastModifiedBy>
  <cp:revision>8</cp:revision>
  <dcterms:created xsi:type="dcterms:W3CDTF">2005-10-31T14:06:03Z</dcterms:created>
  <dcterms:modified xsi:type="dcterms:W3CDTF">2011-09-09T11:06:58Z</dcterms:modified>
</cp:coreProperties>
</file>